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72" r:id="rId4"/>
    <p:sldId id="258" r:id="rId5"/>
    <p:sldId id="259" r:id="rId6"/>
    <p:sldId id="270" r:id="rId7"/>
    <p:sldId id="285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5814-AEC5-49E0-A385-D32689B31F2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EFE34-28D0-4638-9639-57D6071F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04124"/>
            <a:chOff x="0" y="0"/>
            <a:chExt cx="9144000" cy="6804124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1981200" cy="3352800"/>
              <a:chOff x="533400" y="533400"/>
              <a:chExt cx="1981200" cy="3352800"/>
            </a:xfrm>
            <a:solidFill>
              <a:srgbClr val="FF0000"/>
            </a:solidFill>
          </p:grpSpPr>
          <p:sp>
            <p:nvSpPr>
              <p:cNvPr id="5" name="Vertical Scroll 4"/>
              <p:cNvSpPr/>
              <p:nvPr/>
            </p:nvSpPr>
            <p:spPr>
              <a:xfrm>
                <a:off x="533400" y="533400"/>
                <a:ext cx="1981200" cy="3352800"/>
              </a:xfrm>
              <a:prstGeom prst="verticalScroll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43000" y="685800"/>
                <a:ext cx="990600" cy="31393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শু</a:t>
                </a:r>
              </a:p>
              <a:p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ভে</a:t>
                </a:r>
              </a:p>
              <a:p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চ্ছা</a:t>
                </a:r>
                <a:endParaRPr lang="en-US" sz="6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8" name="Picture 7" descr="2029645920_74c80eabc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0" y="0"/>
              <a:ext cx="7086600" cy="3352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52800" y="3429000"/>
              <a:ext cx="18069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8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" y="4495800"/>
              <a:ext cx="501451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মোঃ মনোয়ারুল হক</a:t>
              </a:r>
            </a:p>
            <a:p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জামিরা সরকারী প্রাথমিক বিদ্যালয়</a:t>
              </a:r>
            </a:p>
            <a:p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পুঠিয়া, রাজশাহী।</a:t>
              </a:r>
              <a:endPara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30272" y="4724400"/>
              <a:ext cx="33137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শ্রেণিঃ তৃতীয়</a:t>
              </a:r>
            </a:p>
            <a:p>
              <a:r>
                <a:rPr lang="bn-BD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  <a:endPara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6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571" y="533400"/>
            <a:ext cx="8932253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পাঠের শিরোনামঃ ওজন পরিমাপ</a:t>
            </a:r>
          </a:p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ওজন পরিমাপের একক কিলোগ্রাম বলতে পারব।</a:t>
            </a:r>
          </a:p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2। মেট্রিক পদ্ধতির ওজনের বাটখারাগুলো চিনবে ও </a:t>
            </a:r>
          </a:p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এক কিলোগ্রামে কত গ্রাম বলতে পারবে।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67600" y="228600"/>
            <a:ext cx="1676400" cy="762000"/>
            <a:chOff x="2514600" y="3048000"/>
            <a:chExt cx="3657600" cy="1524000"/>
          </a:xfrm>
        </p:grpSpPr>
        <p:sp>
          <p:nvSpPr>
            <p:cNvPr id="24" name="Cube 23"/>
            <p:cNvSpPr/>
            <p:nvPr/>
          </p:nvSpPr>
          <p:spPr>
            <a:xfrm>
              <a:off x="2514600" y="3048000"/>
              <a:ext cx="3657600" cy="1524000"/>
            </a:xfrm>
            <a:prstGeom prst="cube">
              <a:avLst>
                <a:gd name="adj" fmla="val 67523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"/>
            <p:cNvSpPr/>
            <p:nvPr/>
          </p:nvSpPr>
          <p:spPr>
            <a:xfrm>
              <a:off x="3014948" y="3167349"/>
              <a:ext cx="2711069" cy="713612"/>
            </a:xfrm>
            <a:prstGeom prst="parallelogram">
              <a:avLst>
                <a:gd name="adj" fmla="val 102995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৫০০গ্রাম</a:t>
              </a:r>
              <a:endParaRPr lang="en-US" sz="1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990600" y="228600"/>
            <a:ext cx="1447800" cy="609600"/>
            <a:chOff x="1981200" y="914400"/>
            <a:chExt cx="3657600" cy="1524000"/>
          </a:xfrm>
        </p:grpSpPr>
        <p:sp>
          <p:nvSpPr>
            <p:cNvPr id="22" name="Cube 21"/>
            <p:cNvSpPr/>
            <p:nvPr/>
          </p:nvSpPr>
          <p:spPr>
            <a:xfrm>
              <a:off x="1981200" y="914400"/>
              <a:ext cx="3657600" cy="1524000"/>
            </a:xfrm>
            <a:prstGeom prst="cube">
              <a:avLst>
                <a:gd name="adj" fmla="val 67523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2481548" y="1033749"/>
              <a:ext cx="2711069" cy="713612"/>
            </a:xfrm>
            <a:prstGeom prst="parallelogram">
              <a:avLst>
                <a:gd name="adj" fmla="val 102995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১০গ্রাম</a:t>
              </a:r>
              <a:endParaRPr lang="en-US" sz="1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0" y="152400"/>
            <a:ext cx="1219200" cy="609600"/>
            <a:chOff x="1981200" y="914400"/>
            <a:chExt cx="3657600" cy="1524000"/>
          </a:xfrm>
        </p:grpSpPr>
        <p:sp>
          <p:nvSpPr>
            <p:cNvPr id="20" name="Cube 19"/>
            <p:cNvSpPr/>
            <p:nvPr/>
          </p:nvSpPr>
          <p:spPr>
            <a:xfrm>
              <a:off x="1981200" y="914400"/>
              <a:ext cx="3657600" cy="1524000"/>
            </a:xfrm>
            <a:prstGeom prst="cube">
              <a:avLst>
                <a:gd name="adj" fmla="val 67523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2481548" y="1033749"/>
              <a:ext cx="2711069" cy="713612"/>
            </a:xfrm>
            <a:prstGeom prst="parallelogram">
              <a:avLst>
                <a:gd name="adj" fmla="val 102995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৫গ্রাম</a:t>
              </a:r>
              <a:endParaRPr lang="en-US" sz="14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3581400" y="228600"/>
            <a:ext cx="1524000" cy="533400"/>
            <a:chOff x="2514600" y="3048000"/>
            <a:chExt cx="3657600" cy="1524000"/>
          </a:xfrm>
        </p:grpSpPr>
        <p:sp>
          <p:nvSpPr>
            <p:cNvPr id="18" name="Cube 17"/>
            <p:cNvSpPr/>
            <p:nvPr/>
          </p:nvSpPr>
          <p:spPr>
            <a:xfrm>
              <a:off x="2514600" y="3048000"/>
              <a:ext cx="3657600" cy="1524000"/>
            </a:xfrm>
            <a:prstGeom prst="cube">
              <a:avLst>
                <a:gd name="adj" fmla="val 67523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/>
          </p:nvSpPr>
          <p:spPr>
            <a:xfrm>
              <a:off x="3014948" y="3167349"/>
              <a:ext cx="2711069" cy="713612"/>
            </a:xfrm>
            <a:prstGeom prst="parallelogram">
              <a:avLst>
                <a:gd name="adj" fmla="val 102995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৫০গ্রাম</a:t>
              </a:r>
              <a:endParaRPr lang="en-US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6096000" y="228600"/>
            <a:ext cx="1524000" cy="609600"/>
            <a:chOff x="2514600" y="3048000"/>
            <a:chExt cx="3657600" cy="1524000"/>
          </a:xfrm>
        </p:grpSpPr>
        <p:sp>
          <p:nvSpPr>
            <p:cNvPr id="16" name="Cube 15"/>
            <p:cNvSpPr/>
            <p:nvPr/>
          </p:nvSpPr>
          <p:spPr>
            <a:xfrm>
              <a:off x="2514600" y="3048000"/>
              <a:ext cx="3657600" cy="1524000"/>
            </a:xfrm>
            <a:prstGeom prst="cube">
              <a:avLst>
                <a:gd name="adj" fmla="val 67523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3014948" y="3167349"/>
              <a:ext cx="2711069" cy="713612"/>
            </a:xfrm>
            <a:prstGeom prst="parallelogram">
              <a:avLst>
                <a:gd name="adj" fmla="val 102995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২০০গ্রম</a:t>
              </a:r>
              <a:endParaRPr lang="en-US" sz="1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2286000" y="152400"/>
            <a:ext cx="1524000" cy="609600"/>
            <a:chOff x="1981200" y="914400"/>
            <a:chExt cx="3657600" cy="1524000"/>
          </a:xfrm>
        </p:grpSpPr>
        <p:sp>
          <p:nvSpPr>
            <p:cNvPr id="14" name="Cube 13"/>
            <p:cNvSpPr/>
            <p:nvPr/>
          </p:nvSpPr>
          <p:spPr>
            <a:xfrm>
              <a:off x="1981200" y="914400"/>
              <a:ext cx="3657600" cy="1524000"/>
            </a:xfrm>
            <a:prstGeom prst="cube">
              <a:avLst>
                <a:gd name="adj" fmla="val 67523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2481548" y="1033749"/>
              <a:ext cx="2711069" cy="713612"/>
            </a:xfrm>
            <a:prstGeom prst="parallelogram">
              <a:avLst>
                <a:gd name="adj" fmla="val 102995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২০গ্রাম</a:t>
              </a:r>
              <a:endParaRPr lang="en-US" sz="1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1" name="Group 36"/>
          <p:cNvGrpSpPr/>
          <p:nvPr/>
        </p:nvGrpSpPr>
        <p:grpSpPr>
          <a:xfrm>
            <a:off x="4876800" y="228600"/>
            <a:ext cx="1447800" cy="609600"/>
            <a:chOff x="2514600" y="3048000"/>
            <a:chExt cx="3657600" cy="1524000"/>
          </a:xfrm>
        </p:grpSpPr>
        <p:sp>
          <p:nvSpPr>
            <p:cNvPr id="12" name="Cube 11"/>
            <p:cNvSpPr/>
            <p:nvPr/>
          </p:nvSpPr>
          <p:spPr>
            <a:xfrm>
              <a:off x="2514600" y="3048000"/>
              <a:ext cx="3657600" cy="1524000"/>
            </a:xfrm>
            <a:prstGeom prst="cube">
              <a:avLst>
                <a:gd name="adj" fmla="val 67523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/>
          </p:nvSpPr>
          <p:spPr>
            <a:xfrm>
              <a:off x="3014948" y="3167349"/>
              <a:ext cx="2711069" cy="713612"/>
            </a:xfrm>
            <a:prstGeom prst="parallelogram">
              <a:avLst>
                <a:gd name="adj" fmla="val 102995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১০০ </a:t>
              </a:r>
              <a:r>
                <a:rPr lang="en-US" sz="12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গ্রাম</a:t>
              </a:r>
              <a:r>
                <a:rPr lang="en-US" sz="1200" dirty="0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  </a:t>
              </a:r>
              <a:endParaRPr lang="en-US" sz="1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" y="3200400"/>
            <a:ext cx="4191000" cy="1295400"/>
            <a:chOff x="2514600" y="3048000"/>
            <a:chExt cx="3657600" cy="1524000"/>
          </a:xfrm>
        </p:grpSpPr>
        <p:sp>
          <p:nvSpPr>
            <p:cNvPr id="27" name="Cube 26"/>
            <p:cNvSpPr/>
            <p:nvPr/>
          </p:nvSpPr>
          <p:spPr>
            <a:xfrm>
              <a:off x="2514600" y="3048000"/>
              <a:ext cx="3657600" cy="1524000"/>
            </a:xfrm>
            <a:prstGeom prst="cube">
              <a:avLst>
                <a:gd name="adj" fmla="val 67523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3014948" y="3167349"/>
              <a:ext cx="2711069" cy="713612"/>
            </a:xfrm>
            <a:prstGeom prst="parallelogram">
              <a:avLst>
                <a:gd name="adj" fmla="val 102995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১কেজি</a:t>
              </a:r>
              <a:endPara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83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914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33600" y="838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২০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800" y="838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91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99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২০০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48600" y="99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৫০০ </a:t>
            </a:r>
            <a:r>
              <a:rPr lang="en-US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8200" y="3733800"/>
            <a:ext cx="4325223" cy="95410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ওজন পরিমাপের মূল এককঃ গ্রাম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১০০০ গ্রাম = ১ কিলোগ্রাম বা ১ 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4800600"/>
            <a:ext cx="314541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কিলোগ্রাম বা ১ কেজি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6"/>
          <p:cNvGrpSpPr/>
          <p:nvPr/>
        </p:nvGrpSpPr>
        <p:grpSpPr>
          <a:xfrm>
            <a:off x="2590800" y="152400"/>
            <a:ext cx="4191000" cy="990600"/>
            <a:chOff x="2590800" y="152400"/>
            <a:chExt cx="4191000" cy="990600"/>
          </a:xfrm>
        </p:grpSpPr>
        <p:grpSp>
          <p:nvGrpSpPr>
            <p:cNvPr id="77" name="Group 1"/>
            <p:cNvGrpSpPr/>
            <p:nvPr/>
          </p:nvGrpSpPr>
          <p:grpSpPr>
            <a:xfrm>
              <a:off x="2743200" y="228600"/>
              <a:ext cx="2057400" cy="762000"/>
              <a:chOff x="2514600" y="3048000"/>
              <a:chExt cx="3657600" cy="1524000"/>
            </a:xfrm>
          </p:grpSpPr>
          <p:sp>
            <p:nvSpPr>
              <p:cNvPr id="82" name="Cube 2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3"/>
              <p:cNvSpPr/>
              <p:nvPr/>
            </p:nvSpPr>
            <p:spPr>
              <a:xfrm>
                <a:off x="3014948" y="3167349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৫০০ 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গ্রাম</a:t>
                </a:r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                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78" name="Group 16"/>
            <p:cNvGrpSpPr/>
            <p:nvPr/>
          </p:nvGrpSpPr>
          <p:grpSpPr>
            <a:xfrm>
              <a:off x="4572000" y="228600"/>
              <a:ext cx="2057400" cy="762000"/>
              <a:chOff x="2514600" y="3048000"/>
              <a:chExt cx="3657600" cy="1524000"/>
            </a:xfrm>
          </p:grpSpPr>
          <p:sp>
            <p:nvSpPr>
              <p:cNvPr id="80" name="Cube 17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Parallelogram 18"/>
              <p:cNvSpPr/>
              <p:nvPr/>
            </p:nvSpPr>
            <p:spPr>
              <a:xfrm>
                <a:off x="3014948" y="3167349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৫০০ 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গ্রাম</a:t>
                </a:r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                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79" name="Rectangle 19"/>
            <p:cNvSpPr/>
            <p:nvPr/>
          </p:nvSpPr>
          <p:spPr>
            <a:xfrm>
              <a:off x="2590800" y="152400"/>
              <a:ext cx="41910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7"/>
          <p:cNvGrpSpPr/>
          <p:nvPr/>
        </p:nvGrpSpPr>
        <p:grpSpPr>
          <a:xfrm>
            <a:off x="304800" y="1219200"/>
            <a:ext cx="2286000" cy="3962400"/>
            <a:chOff x="304800" y="1219200"/>
            <a:chExt cx="2286000" cy="3962400"/>
          </a:xfrm>
        </p:grpSpPr>
        <p:grpSp>
          <p:nvGrpSpPr>
            <p:cNvPr id="64" name="Group 13"/>
            <p:cNvGrpSpPr/>
            <p:nvPr/>
          </p:nvGrpSpPr>
          <p:grpSpPr>
            <a:xfrm>
              <a:off x="381000" y="1371600"/>
              <a:ext cx="2057400" cy="762000"/>
              <a:chOff x="2514600" y="3048000"/>
              <a:chExt cx="3657600" cy="1524000"/>
            </a:xfrm>
          </p:grpSpPr>
          <p:sp>
            <p:nvSpPr>
              <p:cNvPr id="75" name="Cube 14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15"/>
              <p:cNvSpPr/>
              <p:nvPr/>
            </p:nvSpPr>
            <p:spPr>
              <a:xfrm>
                <a:off x="3014948" y="3167349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৫০০ 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গ্রাম</a:t>
                </a:r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                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65" name="Group 21"/>
            <p:cNvGrpSpPr/>
            <p:nvPr/>
          </p:nvGrpSpPr>
          <p:grpSpPr>
            <a:xfrm>
              <a:off x="381000" y="2438400"/>
              <a:ext cx="1981200" cy="685800"/>
              <a:chOff x="3505200" y="4876800"/>
              <a:chExt cx="3657600" cy="1524000"/>
            </a:xfrm>
          </p:grpSpPr>
          <p:sp>
            <p:nvSpPr>
              <p:cNvPr id="73" name="Cube 22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Parallelogram 23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66" name="Group 27"/>
            <p:cNvGrpSpPr/>
            <p:nvPr/>
          </p:nvGrpSpPr>
          <p:grpSpPr>
            <a:xfrm>
              <a:off x="381000" y="3276600"/>
              <a:ext cx="1981200" cy="685800"/>
              <a:chOff x="3505200" y="4876800"/>
              <a:chExt cx="3657600" cy="1524000"/>
            </a:xfrm>
          </p:grpSpPr>
          <p:sp>
            <p:nvSpPr>
              <p:cNvPr id="71" name="Cube 70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Parallelogram 71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67" name="Group 63"/>
            <p:cNvGrpSpPr/>
            <p:nvPr/>
          </p:nvGrpSpPr>
          <p:grpSpPr>
            <a:xfrm>
              <a:off x="609600" y="4343400"/>
              <a:ext cx="1524000" cy="457200"/>
              <a:chOff x="2514600" y="3048000"/>
              <a:chExt cx="3657600" cy="1524000"/>
            </a:xfrm>
          </p:grpSpPr>
          <p:sp>
            <p:nvSpPr>
              <p:cNvPr id="69" name="Cube 64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5"/>
              <p:cNvSpPr/>
              <p:nvPr/>
            </p:nvSpPr>
            <p:spPr>
              <a:xfrm>
                <a:off x="2971801" y="3200400"/>
                <a:ext cx="2743200" cy="762000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304800" y="1219200"/>
              <a:ext cx="2286000" cy="396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88"/>
          <p:cNvGrpSpPr/>
          <p:nvPr/>
        </p:nvGrpSpPr>
        <p:grpSpPr>
          <a:xfrm>
            <a:off x="6858000" y="914400"/>
            <a:ext cx="2133600" cy="4267200"/>
            <a:chOff x="6858000" y="914400"/>
            <a:chExt cx="2133600" cy="4267200"/>
          </a:xfrm>
        </p:grpSpPr>
        <p:grpSp>
          <p:nvGrpSpPr>
            <p:cNvPr id="48" name="Group 30"/>
            <p:cNvGrpSpPr/>
            <p:nvPr/>
          </p:nvGrpSpPr>
          <p:grpSpPr>
            <a:xfrm>
              <a:off x="6934200" y="990600"/>
              <a:ext cx="1981200" cy="685800"/>
              <a:chOff x="3505200" y="4876800"/>
              <a:chExt cx="3657600" cy="1524000"/>
            </a:xfrm>
          </p:grpSpPr>
          <p:sp>
            <p:nvSpPr>
              <p:cNvPr id="62" name="Cube 61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arallelogram 62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49" name="Group 36"/>
            <p:cNvGrpSpPr/>
            <p:nvPr/>
          </p:nvGrpSpPr>
          <p:grpSpPr>
            <a:xfrm>
              <a:off x="6934200" y="1828800"/>
              <a:ext cx="1981200" cy="685800"/>
              <a:chOff x="3505200" y="4876800"/>
              <a:chExt cx="3657600" cy="1524000"/>
            </a:xfrm>
          </p:grpSpPr>
          <p:sp>
            <p:nvSpPr>
              <p:cNvPr id="60" name="Cube 59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Parallelogram 60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50" name="Group 66"/>
            <p:cNvGrpSpPr/>
            <p:nvPr/>
          </p:nvGrpSpPr>
          <p:grpSpPr>
            <a:xfrm>
              <a:off x="7010400" y="2667000"/>
              <a:ext cx="1981200" cy="685800"/>
              <a:chOff x="3505200" y="4876800"/>
              <a:chExt cx="3657600" cy="1524000"/>
            </a:xfrm>
          </p:grpSpPr>
          <p:sp>
            <p:nvSpPr>
              <p:cNvPr id="58" name="Cube 57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58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51" name="Group 69"/>
            <p:cNvGrpSpPr/>
            <p:nvPr/>
          </p:nvGrpSpPr>
          <p:grpSpPr>
            <a:xfrm>
              <a:off x="6858000" y="3505200"/>
              <a:ext cx="1981200" cy="685800"/>
              <a:chOff x="3505200" y="4876800"/>
              <a:chExt cx="3657600" cy="1524000"/>
            </a:xfrm>
          </p:grpSpPr>
          <p:sp>
            <p:nvSpPr>
              <p:cNvPr id="56" name="Cube 55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arallelogram 56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52" name="Group 72"/>
            <p:cNvGrpSpPr/>
            <p:nvPr/>
          </p:nvGrpSpPr>
          <p:grpSpPr>
            <a:xfrm>
              <a:off x="6934200" y="4343400"/>
              <a:ext cx="1981200" cy="685800"/>
              <a:chOff x="3505200" y="4876800"/>
              <a:chExt cx="3657600" cy="1524000"/>
            </a:xfrm>
          </p:grpSpPr>
          <p:sp>
            <p:nvSpPr>
              <p:cNvPr id="54" name="Cube 53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6858000" y="914400"/>
              <a:ext cx="2133600" cy="426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609600" y="5334000"/>
            <a:ext cx="7543800" cy="1371600"/>
            <a:chOff x="609600" y="5334000"/>
            <a:chExt cx="7543800" cy="1371600"/>
          </a:xfrm>
        </p:grpSpPr>
        <p:grpSp>
          <p:nvGrpSpPr>
            <p:cNvPr id="17" name="Group 10"/>
            <p:cNvGrpSpPr/>
            <p:nvPr/>
          </p:nvGrpSpPr>
          <p:grpSpPr>
            <a:xfrm>
              <a:off x="1066800" y="5486400"/>
              <a:ext cx="1524000" cy="457200"/>
              <a:chOff x="2514600" y="3048000"/>
              <a:chExt cx="3657600" cy="1524000"/>
            </a:xfrm>
          </p:grpSpPr>
          <p:sp>
            <p:nvSpPr>
              <p:cNvPr id="46" name="Cube 45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arallelogram 46"/>
              <p:cNvSpPr/>
              <p:nvPr/>
            </p:nvSpPr>
            <p:spPr>
              <a:xfrm>
                <a:off x="2971801" y="3200400"/>
                <a:ext cx="2743200" cy="762000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18" name="Group 24"/>
            <p:cNvGrpSpPr/>
            <p:nvPr/>
          </p:nvGrpSpPr>
          <p:grpSpPr>
            <a:xfrm>
              <a:off x="2438400" y="5486400"/>
              <a:ext cx="1371600" cy="457200"/>
              <a:chOff x="3505200" y="4876800"/>
              <a:chExt cx="3657600" cy="1524000"/>
            </a:xfrm>
          </p:grpSpPr>
          <p:sp>
            <p:nvSpPr>
              <p:cNvPr id="44" name="Cube 43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19" name="Group 39"/>
            <p:cNvGrpSpPr/>
            <p:nvPr/>
          </p:nvGrpSpPr>
          <p:grpSpPr>
            <a:xfrm>
              <a:off x="2133600" y="6096000"/>
              <a:ext cx="1524000" cy="457200"/>
              <a:chOff x="2514600" y="3048000"/>
              <a:chExt cx="3657600" cy="1524000"/>
            </a:xfrm>
          </p:grpSpPr>
          <p:sp>
            <p:nvSpPr>
              <p:cNvPr id="42" name="Cube 41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>
              <a:xfrm>
                <a:off x="2971801" y="3200400"/>
                <a:ext cx="2743200" cy="762000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20" name="Group 42"/>
            <p:cNvGrpSpPr/>
            <p:nvPr/>
          </p:nvGrpSpPr>
          <p:grpSpPr>
            <a:xfrm>
              <a:off x="3581400" y="6096000"/>
              <a:ext cx="1524000" cy="457200"/>
              <a:chOff x="2514600" y="3048000"/>
              <a:chExt cx="3657600" cy="1524000"/>
            </a:xfrm>
          </p:grpSpPr>
          <p:sp>
            <p:nvSpPr>
              <p:cNvPr id="40" name="Cube 39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2971801" y="3200400"/>
                <a:ext cx="2743200" cy="762000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21" name="Group 45"/>
            <p:cNvGrpSpPr/>
            <p:nvPr/>
          </p:nvGrpSpPr>
          <p:grpSpPr>
            <a:xfrm>
              <a:off x="5029200" y="6096000"/>
              <a:ext cx="1524000" cy="457200"/>
              <a:chOff x="2514600" y="3048000"/>
              <a:chExt cx="3657600" cy="1524000"/>
            </a:xfrm>
          </p:grpSpPr>
          <p:sp>
            <p:nvSpPr>
              <p:cNvPr id="38" name="Cube 37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arallelogram 38"/>
              <p:cNvSpPr/>
              <p:nvPr/>
            </p:nvSpPr>
            <p:spPr>
              <a:xfrm>
                <a:off x="2971801" y="3200400"/>
                <a:ext cx="2743200" cy="762000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22" name="Group 48"/>
            <p:cNvGrpSpPr/>
            <p:nvPr/>
          </p:nvGrpSpPr>
          <p:grpSpPr>
            <a:xfrm>
              <a:off x="6553200" y="6096000"/>
              <a:ext cx="1524000" cy="457200"/>
              <a:chOff x="2514600" y="3048000"/>
              <a:chExt cx="3657600" cy="1524000"/>
            </a:xfrm>
          </p:grpSpPr>
          <p:sp>
            <p:nvSpPr>
              <p:cNvPr id="36" name="Cube 35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>
              <a:xfrm>
                <a:off x="2971801" y="3200400"/>
                <a:ext cx="2743200" cy="762000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23" name="Group 51"/>
            <p:cNvGrpSpPr/>
            <p:nvPr/>
          </p:nvGrpSpPr>
          <p:grpSpPr>
            <a:xfrm>
              <a:off x="762000" y="6096000"/>
              <a:ext cx="1524000" cy="457200"/>
              <a:chOff x="2514600" y="3048000"/>
              <a:chExt cx="3657600" cy="1524000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2971801" y="3200400"/>
                <a:ext cx="2743200" cy="762000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24" name="Group 54"/>
            <p:cNvGrpSpPr/>
            <p:nvPr/>
          </p:nvGrpSpPr>
          <p:grpSpPr>
            <a:xfrm>
              <a:off x="3733800" y="5486400"/>
              <a:ext cx="1524000" cy="457200"/>
              <a:chOff x="3505200" y="4876800"/>
              <a:chExt cx="3657600" cy="1524000"/>
            </a:xfrm>
          </p:grpSpPr>
          <p:sp>
            <p:nvSpPr>
              <p:cNvPr id="32" name="Cube 31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25" name="Group 57"/>
            <p:cNvGrpSpPr/>
            <p:nvPr/>
          </p:nvGrpSpPr>
          <p:grpSpPr>
            <a:xfrm>
              <a:off x="5181600" y="5562600"/>
              <a:ext cx="1524000" cy="457200"/>
              <a:chOff x="3505200" y="4876800"/>
              <a:chExt cx="3657600" cy="1524000"/>
            </a:xfrm>
          </p:grpSpPr>
          <p:sp>
            <p:nvSpPr>
              <p:cNvPr id="30" name="Cube 29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26" name="Group 60"/>
            <p:cNvGrpSpPr/>
            <p:nvPr/>
          </p:nvGrpSpPr>
          <p:grpSpPr>
            <a:xfrm>
              <a:off x="6629400" y="5562600"/>
              <a:ext cx="1524000" cy="457200"/>
              <a:chOff x="3505200" y="4876800"/>
              <a:chExt cx="3657600" cy="1524000"/>
            </a:xfrm>
          </p:grpSpPr>
          <p:sp>
            <p:nvSpPr>
              <p:cNvPr id="28" name="Cube 27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arallelogram 28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09600" y="5334000"/>
              <a:ext cx="7543800" cy="1371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429000" y="2514600"/>
            <a:ext cx="2590800" cy="990600"/>
            <a:chOff x="3429000" y="2514600"/>
            <a:chExt cx="2590800" cy="990600"/>
          </a:xfrm>
        </p:grpSpPr>
        <p:sp>
          <p:nvSpPr>
            <p:cNvPr id="15" name="Cube 5"/>
            <p:cNvSpPr/>
            <p:nvPr/>
          </p:nvSpPr>
          <p:spPr>
            <a:xfrm>
              <a:off x="3429000" y="2514600"/>
              <a:ext cx="2590800" cy="990600"/>
            </a:xfrm>
            <a:prstGeom prst="cube">
              <a:avLst>
                <a:gd name="adj" fmla="val 67523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6"/>
            <p:cNvSpPr/>
            <p:nvPr/>
          </p:nvSpPr>
          <p:spPr>
            <a:xfrm>
              <a:off x="3730625" y="2689860"/>
              <a:ext cx="1920341" cy="463848"/>
            </a:xfrm>
            <a:prstGeom prst="parallelogram">
              <a:avLst>
                <a:gd name="adj" fmla="val 102995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rPr>
                <a:t>১কেজি</a:t>
              </a:r>
              <a:endParaRPr lang="en-US" sz="3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419600" y="1219200"/>
            <a:ext cx="381000" cy="1219200"/>
            <a:chOff x="4419600" y="990600"/>
            <a:chExt cx="381000" cy="914400"/>
          </a:xfrm>
        </p:grpSpPr>
        <p:sp>
          <p:nvSpPr>
            <p:cNvPr id="11" name="Down Arrow 10"/>
            <p:cNvSpPr/>
            <p:nvPr/>
          </p:nvSpPr>
          <p:spPr>
            <a:xfrm rot="10800000">
              <a:off x="4419600" y="990600"/>
              <a:ext cx="381000" cy="457200"/>
            </a:xfrm>
            <a:prstGeom prst="downArrow">
              <a:avLst>
                <a:gd name="adj1" fmla="val 6454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Down Arrow 84"/>
            <p:cNvSpPr/>
            <p:nvPr/>
          </p:nvSpPr>
          <p:spPr>
            <a:xfrm>
              <a:off x="4419600" y="1447800"/>
              <a:ext cx="381000" cy="457200"/>
            </a:xfrm>
            <a:prstGeom prst="downArrow">
              <a:avLst>
                <a:gd name="adj1" fmla="val 6454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 rot="5400000">
            <a:off x="6115050" y="2724150"/>
            <a:ext cx="381000" cy="1028700"/>
            <a:chOff x="4419600" y="990600"/>
            <a:chExt cx="381000" cy="914400"/>
          </a:xfrm>
        </p:grpSpPr>
        <p:sp>
          <p:nvSpPr>
            <p:cNvPr id="88" name="Down Arrow 87"/>
            <p:cNvSpPr/>
            <p:nvPr/>
          </p:nvSpPr>
          <p:spPr>
            <a:xfrm rot="10800000">
              <a:off x="4419600" y="990600"/>
              <a:ext cx="381000" cy="457200"/>
            </a:xfrm>
            <a:prstGeom prst="downArrow">
              <a:avLst>
                <a:gd name="adj1" fmla="val 6454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Down Arrow 88"/>
            <p:cNvSpPr/>
            <p:nvPr/>
          </p:nvSpPr>
          <p:spPr>
            <a:xfrm>
              <a:off x="4419600" y="1447800"/>
              <a:ext cx="381000" cy="457200"/>
            </a:xfrm>
            <a:prstGeom prst="downArrow">
              <a:avLst>
                <a:gd name="adj1" fmla="val 6454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 rot="16200000">
            <a:off x="2971800" y="2209800"/>
            <a:ext cx="381000" cy="990600"/>
            <a:chOff x="4419600" y="990600"/>
            <a:chExt cx="381000" cy="914400"/>
          </a:xfrm>
        </p:grpSpPr>
        <p:sp>
          <p:nvSpPr>
            <p:cNvPr id="91" name="Down Arrow 90"/>
            <p:cNvSpPr/>
            <p:nvPr/>
          </p:nvSpPr>
          <p:spPr>
            <a:xfrm rot="10800000">
              <a:off x="4419600" y="990600"/>
              <a:ext cx="381000" cy="457200"/>
            </a:xfrm>
            <a:prstGeom prst="downArrow">
              <a:avLst>
                <a:gd name="adj1" fmla="val 6454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Down Arrow 91"/>
            <p:cNvSpPr/>
            <p:nvPr/>
          </p:nvSpPr>
          <p:spPr>
            <a:xfrm>
              <a:off x="4419600" y="1447800"/>
              <a:ext cx="381000" cy="457200"/>
            </a:xfrm>
            <a:prstGeom prst="downArrow">
              <a:avLst>
                <a:gd name="adj1" fmla="val 6454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495800" y="3810000"/>
            <a:ext cx="381000" cy="1219200"/>
            <a:chOff x="4419600" y="990600"/>
            <a:chExt cx="381000" cy="914400"/>
          </a:xfrm>
        </p:grpSpPr>
        <p:sp>
          <p:nvSpPr>
            <p:cNvPr id="94" name="Down Arrow 93"/>
            <p:cNvSpPr/>
            <p:nvPr/>
          </p:nvSpPr>
          <p:spPr>
            <a:xfrm rot="10800000">
              <a:off x="4419600" y="990600"/>
              <a:ext cx="381000" cy="457200"/>
            </a:xfrm>
            <a:prstGeom prst="downArrow">
              <a:avLst>
                <a:gd name="adj1" fmla="val 6454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Down Arrow 94"/>
            <p:cNvSpPr/>
            <p:nvPr/>
          </p:nvSpPr>
          <p:spPr>
            <a:xfrm>
              <a:off x="4419600" y="1447800"/>
              <a:ext cx="381000" cy="457200"/>
            </a:xfrm>
            <a:prstGeom prst="downArrow">
              <a:avLst>
                <a:gd name="adj1" fmla="val 6454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2286000"/>
            <a:ext cx="8839200" cy="1600200"/>
            <a:chOff x="0" y="228600"/>
            <a:chExt cx="8839200" cy="1600200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228600"/>
              <a:ext cx="1220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লাল দলঃ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838200"/>
              <a:ext cx="2057400" cy="762000"/>
              <a:chOff x="2514600" y="2895599"/>
              <a:chExt cx="3657600" cy="1524000"/>
            </a:xfrm>
          </p:grpSpPr>
          <p:sp>
            <p:nvSpPr>
              <p:cNvPr id="27" name="Cube 3"/>
              <p:cNvSpPr/>
              <p:nvPr/>
            </p:nvSpPr>
            <p:spPr>
              <a:xfrm>
                <a:off x="2514600" y="2895599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Parallelogram 4"/>
              <p:cNvSpPr/>
              <p:nvPr/>
            </p:nvSpPr>
            <p:spPr>
              <a:xfrm>
                <a:off x="3014948" y="3167349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৫০০ 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গ্রাম</a:t>
                </a:r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                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2133600" y="1066800"/>
              <a:ext cx="1981200" cy="685800"/>
              <a:chOff x="3505200" y="4876800"/>
              <a:chExt cx="3657600" cy="1524000"/>
            </a:xfrm>
          </p:grpSpPr>
          <p:sp>
            <p:nvSpPr>
              <p:cNvPr id="25" name="Cube 6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arallelogram 7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16" name="Group 12"/>
            <p:cNvGrpSpPr/>
            <p:nvPr/>
          </p:nvGrpSpPr>
          <p:grpSpPr>
            <a:xfrm>
              <a:off x="4343400" y="1066800"/>
              <a:ext cx="1752600" cy="762000"/>
              <a:chOff x="4343400" y="1066800"/>
              <a:chExt cx="1371600" cy="457200"/>
            </a:xfrm>
          </p:grpSpPr>
          <p:sp>
            <p:nvSpPr>
              <p:cNvPr id="23" name="Cube 22"/>
              <p:cNvSpPr/>
              <p:nvPr/>
            </p:nvSpPr>
            <p:spPr>
              <a:xfrm>
                <a:off x="4343400" y="1066800"/>
                <a:ext cx="1371600" cy="4572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23"/>
              <p:cNvSpPr/>
              <p:nvPr/>
            </p:nvSpPr>
            <p:spPr>
              <a:xfrm>
                <a:off x="4495800" y="1143000"/>
                <a:ext cx="1016651" cy="214084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17" name="Group 33"/>
            <p:cNvGrpSpPr/>
            <p:nvPr/>
          </p:nvGrpSpPr>
          <p:grpSpPr>
            <a:xfrm>
              <a:off x="6096000" y="1143000"/>
              <a:ext cx="1524000" cy="609600"/>
              <a:chOff x="1981200" y="914400"/>
              <a:chExt cx="3657600" cy="1524000"/>
            </a:xfrm>
          </p:grpSpPr>
          <p:sp>
            <p:nvSpPr>
              <p:cNvPr id="21" name="Cube 20"/>
              <p:cNvSpPr/>
              <p:nvPr/>
            </p:nvSpPr>
            <p:spPr>
              <a:xfrm>
                <a:off x="1981200" y="914400"/>
                <a:ext cx="3657600" cy="1524000"/>
              </a:xfrm>
              <a:prstGeom prst="cube">
                <a:avLst>
                  <a:gd name="adj" fmla="val 67523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/>
              <p:cNvSpPr/>
              <p:nvPr/>
            </p:nvSpPr>
            <p:spPr>
              <a:xfrm>
                <a:off x="2481548" y="1033749"/>
                <a:ext cx="2711069" cy="713612"/>
              </a:xfrm>
              <a:prstGeom prst="parallelogram">
                <a:avLst>
                  <a:gd name="adj" fmla="val 102995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২০গ্রাম</a:t>
                </a:r>
                <a:endParaRPr lang="en-US" sz="16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18" name="Group 24"/>
            <p:cNvGrpSpPr/>
            <p:nvPr/>
          </p:nvGrpSpPr>
          <p:grpSpPr>
            <a:xfrm>
              <a:off x="7620000" y="1143000"/>
              <a:ext cx="1219200" cy="609600"/>
              <a:chOff x="1981200" y="914400"/>
              <a:chExt cx="3657600" cy="1524000"/>
            </a:xfrm>
          </p:grpSpPr>
          <p:sp>
            <p:nvSpPr>
              <p:cNvPr id="19" name="Cube 18"/>
              <p:cNvSpPr/>
              <p:nvPr/>
            </p:nvSpPr>
            <p:spPr>
              <a:xfrm>
                <a:off x="1981200" y="914400"/>
                <a:ext cx="3657600" cy="1524000"/>
              </a:xfrm>
              <a:prstGeom prst="cube">
                <a:avLst>
                  <a:gd name="adj" fmla="val 67523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2481549" y="1033750"/>
                <a:ext cx="2711070" cy="833150"/>
              </a:xfrm>
              <a:prstGeom prst="parallelogram">
                <a:avLst>
                  <a:gd name="adj" fmla="val 102995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৫গ্রম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0" y="4495800"/>
            <a:ext cx="8839200" cy="1828800"/>
            <a:chOff x="0" y="2362200"/>
            <a:chExt cx="8839200" cy="1828800"/>
          </a:xfrm>
        </p:grpSpPr>
        <p:grpSp>
          <p:nvGrpSpPr>
            <p:cNvPr id="30" name="Group 13"/>
            <p:cNvGrpSpPr/>
            <p:nvPr/>
          </p:nvGrpSpPr>
          <p:grpSpPr>
            <a:xfrm>
              <a:off x="0" y="3352800"/>
              <a:ext cx="2057400" cy="762000"/>
              <a:chOff x="2514600" y="3048000"/>
              <a:chExt cx="3657600" cy="1524000"/>
            </a:xfrm>
          </p:grpSpPr>
          <p:sp>
            <p:nvSpPr>
              <p:cNvPr id="44" name="Cube 21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22"/>
              <p:cNvSpPr/>
              <p:nvPr/>
            </p:nvSpPr>
            <p:spPr>
              <a:xfrm>
                <a:off x="3014948" y="3167349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৫০০ 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গ্রাম</a:t>
                </a:r>
                <a:r>
                  <a:rPr lang="en-US" sz="1400" dirty="0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                   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905000" y="3429000"/>
              <a:ext cx="1981200" cy="685800"/>
              <a:chOff x="3505200" y="4876800"/>
              <a:chExt cx="3657600" cy="1524000"/>
            </a:xfrm>
          </p:grpSpPr>
          <p:sp>
            <p:nvSpPr>
              <p:cNvPr id="42" name="Cube 24"/>
              <p:cNvSpPr/>
              <p:nvPr/>
            </p:nvSpPr>
            <p:spPr>
              <a:xfrm>
                <a:off x="3505200" y="48768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>
              <a:xfrm>
                <a:off x="4038600" y="5029200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32" name="Group 27"/>
            <p:cNvGrpSpPr/>
            <p:nvPr/>
          </p:nvGrpSpPr>
          <p:grpSpPr>
            <a:xfrm>
              <a:off x="4114800" y="3505200"/>
              <a:ext cx="1524000" cy="533400"/>
              <a:chOff x="2514600" y="3048000"/>
              <a:chExt cx="3657600" cy="1524000"/>
            </a:xfrm>
          </p:grpSpPr>
          <p:sp>
            <p:nvSpPr>
              <p:cNvPr id="40" name="Cube 39"/>
              <p:cNvSpPr/>
              <p:nvPr/>
            </p:nvSpPr>
            <p:spPr>
              <a:xfrm>
                <a:off x="2514600" y="3048000"/>
                <a:ext cx="3657600" cy="1524000"/>
              </a:xfrm>
              <a:prstGeom prst="cube">
                <a:avLst>
                  <a:gd name="adj" fmla="val 67523"/>
                </a:avLst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3014948" y="3167349"/>
                <a:ext cx="2711069" cy="713612"/>
              </a:xfrm>
              <a:prstGeom prst="parallelogram">
                <a:avLst>
                  <a:gd name="adj" fmla="val 102995"/>
                </a:avLst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৫০গ্রাম</a:t>
                </a:r>
                <a:endParaRPr lang="en-US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5867400" y="3505200"/>
              <a:ext cx="1524000" cy="609600"/>
              <a:chOff x="1981200" y="914400"/>
              <a:chExt cx="3657600" cy="1524000"/>
            </a:xfrm>
          </p:grpSpPr>
          <p:sp>
            <p:nvSpPr>
              <p:cNvPr id="38" name="Cube 37"/>
              <p:cNvSpPr/>
              <p:nvPr/>
            </p:nvSpPr>
            <p:spPr>
              <a:xfrm>
                <a:off x="1981200" y="914400"/>
                <a:ext cx="3657600" cy="1524000"/>
              </a:xfrm>
              <a:prstGeom prst="cube">
                <a:avLst>
                  <a:gd name="adj" fmla="val 67523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arallelogram 38"/>
              <p:cNvSpPr/>
              <p:nvPr/>
            </p:nvSpPr>
            <p:spPr>
              <a:xfrm>
                <a:off x="2481548" y="1033749"/>
                <a:ext cx="2711069" cy="713612"/>
              </a:xfrm>
              <a:prstGeom prst="parallelogram">
                <a:avLst>
                  <a:gd name="adj" fmla="val 102995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২০গ্রাম</a:t>
                </a:r>
                <a:endParaRPr lang="en-US" sz="16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grpSp>
          <p:nvGrpSpPr>
            <p:cNvPr id="34" name="Group 14"/>
            <p:cNvGrpSpPr/>
            <p:nvPr/>
          </p:nvGrpSpPr>
          <p:grpSpPr>
            <a:xfrm>
              <a:off x="7391400" y="3581400"/>
              <a:ext cx="1447800" cy="609600"/>
              <a:chOff x="1981200" y="914400"/>
              <a:chExt cx="3657600" cy="1524000"/>
            </a:xfrm>
          </p:grpSpPr>
          <p:sp>
            <p:nvSpPr>
              <p:cNvPr id="36" name="Cube 35"/>
              <p:cNvSpPr/>
              <p:nvPr/>
            </p:nvSpPr>
            <p:spPr>
              <a:xfrm>
                <a:off x="1981200" y="914400"/>
                <a:ext cx="3657600" cy="1524000"/>
              </a:xfrm>
              <a:prstGeom prst="cube">
                <a:avLst>
                  <a:gd name="adj" fmla="val 67523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>
              <a:xfrm>
                <a:off x="2481548" y="1033749"/>
                <a:ext cx="2711069" cy="713612"/>
              </a:xfrm>
              <a:prstGeom prst="parallelogram">
                <a:avLst>
                  <a:gd name="adj" fmla="val 102995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bg1"/>
                    </a:solidFill>
                    <a:latin typeface="Nikosh" pitchFamily="2" charset="0"/>
                    <a:cs typeface="Nikosh" pitchFamily="2" charset="0"/>
                  </a:rPr>
                  <a:t>১০গ্রাম</a:t>
                </a:r>
                <a:endParaRPr lang="en-US" sz="1400" dirty="0">
                  <a:solidFill>
                    <a:schemeClr val="bg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457200" y="2362200"/>
              <a:ext cx="1321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সবুজ দলঃ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81000" y="381000"/>
            <a:ext cx="840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 দেখে বাটখারা গুলোর নাম লিখ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339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১। ওজন পরিমাপের 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এককের নাম কি?</a:t>
            </a:r>
          </a:p>
          <a:p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২। ১ কিলোগ্রাম সমান কত গ্রাম?</a:t>
            </a:r>
            <a:endParaRPr lang="en-US" sz="4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0" y="0"/>
            <a:ext cx="5867400" cy="1905000"/>
            <a:chOff x="1676400" y="533400"/>
            <a:chExt cx="5029200" cy="1905000"/>
          </a:xfrm>
        </p:grpSpPr>
        <p:sp>
          <p:nvSpPr>
            <p:cNvPr id="3" name="Horizontal Scroll 2"/>
            <p:cNvSpPr/>
            <p:nvPr/>
          </p:nvSpPr>
          <p:spPr>
            <a:xfrm>
              <a:off x="1676400" y="533400"/>
              <a:ext cx="5029200" cy="19050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838200"/>
              <a:ext cx="4658532" cy="120032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bn-BD" sz="720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সকলকে ধন্যবাদ</a:t>
              </a:r>
              <a:endPara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purple-and-green-flowers-in-st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169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Acer1</dc:creator>
  <cp:lastModifiedBy>RIPON</cp:lastModifiedBy>
  <cp:revision>138</cp:revision>
  <dcterms:created xsi:type="dcterms:W3CDTF">2013-05-03T11:50:03Z</dcterms:created>
  <dcterms:modified xsi:type="dcterms:W3CDTF">2013-09-05T15:01:06Z</dcterms:modified>
</cp:coreProperties>
</file>